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i2vlcliMa+7ddcRtcr5lO9am26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the Fizz-AI Six Machine Super Lift Challenge.  Help </a:t>
            </a:r>
            <a:r>
              <a:rPr lang="en-US"/>
              <a:t>Fizz-AI</a:t>
            </a:r>
            <a:r>
              <a:rPr lang="en-US"/>
              <a:t> build the equipment he needs to repair his ship and get home.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The connector beams and screws allow you build support structures. </a:t>
            </a:r>
            <a:endParaRPr/>
          </a:p>
          <a:p>
            <a:pPr indent="0" lvl="0" marL="0" rtl="0" algn="l">
              <a:spcBef>
                <a:spcPts val="0"/>
              </a:spcBef>
              <a:spcAft>
                <a:spcPts val="0"/>
              </a:spcAft>
              <a:buNone/>
            </a:pPr>
            <a:r>
              <a:t/>
            </a:r>
            <a:endParaRPr/>
          </a:p>
        </p:txBody>
      </p:sp>
      <p:sp>
        <p:nvSpPr>
          <p:cNvPr id="259" name="Google Shape;2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Calibri"/>
                <a:ea typeface="Calibri"/>
                <a:cs typeface="Calibri"/>
                <a:sym typeface="Calibri"/>
              </a:rPr>
              <a:t>T</a:t>
            </a:r>
            <a:r>
              <a:rPr lang="en-US">
                <a:latin typeface="Calibri"/>
                <a:ea typeface="Calibri"/>
                <a:cs typeface="Calibri"/>
                <a:sym typeface="Calibri"/>
              </a:rPr>
              <a:t>he string and pulleys allow you to build block and tackle systems</a:t>
            </a:r>
            <a:endParaRPr>
              <a:latin typeface="Calibri"/>
              <a:ea typeface="Calibri"/>
              <a:cs typeface="Calibri"/>
              <a:sym typeface="Calibri"/>
            </a:endParaRPr>
          </a:p>
          <a:p>
            <a:pPr indent="0" lvl="0" marL="0" rtl="0" algn="l">
              <a:spcBef>
                <a:spcPts val="0"/>
              </a:spcBef>
              <a:spcAft>
                <a:spcPts val="0"/>
              </a:spcAft>
              <a:buNone/>
            </a:pPr>
            <a:r>
              <a:t/>
            </a:r>
            <a:endParaRPr/>
          </a:p>
        </p:txBody>
      </p:sp>
      <p:sp>
        <p:nvSpPr>
          <p:cNvPr id="285" name="Google Shape;2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Calibri"/>
                <a:ea typeface="Calibri"/>
                <a:cs typeface="Calibri"/>
                <a:sym typeface="Calibri"/>
              </a:rPr>
              <a:t>these rules cover how you can use the kit components. </a:t>
            </a:r>
            <a:br>
              <a:rPr lang="en-US">
                <a:latin typeface="Calibri"/>
                <a:ea typeface="Calibri"/>
                <a:cs typeface="Calibri"/>
                <a:sym typeface="Calibri"/>
              </a:rPr>
            </a:br>
            <a:endParaRPr>
              <a:latin typeface="Calibri"/>
              <a:ea typeface="Calibri"/>
              <a:cs typeface="Calibri"/>
              <a:sym typeface="Calibri"/>
            </a:endParaRPr>
          </a:p>
        </p:txBody>
      </p:sp>
      <p:sp>
        <p:nvSpPr>
          <p:cNvPr id="304" name="Google Shape;3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these rules cover how you can use the hydraulics</a:t>
            </a:r>
            <a:endParaRPr>
              <a:latin typeface="Calibri"/>
              <a:ea typeface="Calibri"/>
              <a:cs typeface="Calibri"/>
              <a:sym typeface="Calibri"/>
            </a:endParaRPr>
          </a:p>
        </p:txBody>
      </p:sp>
      <p:sp>
        <p:nvSpPr>
          <p:cNvPr id="310" name="Google Shape;31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these rules cover what happens during the lift challenge</a:t>
            </a:r>
            <a:endParaRPr>
              <a:latin typeface="Calibri"/>
              <a:ea typeface="Calibri"/>
              <a:cs typeface="Calibri"/>
              <a:sym typeface="Calibri"/>
            </a:endParaRPr>
          </a:p>
        </p:txBody>
      </p:sp>
      <p:sp>
        <p:nvSpPr>
          <p:cNvPr id="316" name="Google Shape;3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Just a couple more rules for the challenge. </a:t>
            </a:r>
            <a:endParaRPr/>
          </a:p>
        </p:txBody>
      </p:sp>
      <p:sp>
        <p:nvSpPr>
          <p:cNvPr id="322" name="Google Shape;3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keep the challenge fair and friendly, let’s all following these event rules.</a:t>
            </a:r>
            <a:endParaRPr/>
          </a:p>
        </p:txBody>
      </p:sp>
      <p:sp>
        <p:nvSpPr>
          <p:cNvPr id="329" name="Google Shape;32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that is what it takes. think you can help me get my ship repaired?</a:t>
            </a:r>
            <a:endParaRPr/>
          </a:p>
        </p:txBody>
      </p:sp>
      <p:sp>
        <p:nvSpPr>
          <p:cNvPr id="336" name="Google Shape;33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lang="en-US" sz="1200"/>
              <a:t>Given 3 hours and using only the components provided in the </a:t>
            </a:r>
            <a:r>
              <a:rPr lang="en-US"/>
              <a:t>Super-Lift</a:t>
            </a:r>
            <a:r>
              <a:rPr lang="en-US" sz="1200"/>
              <a:t> kit you must build a device capable of lifting the supplied load weight and maintaining that weigh for 30 seconds.  At the end of the 30 seconds the distance from the weight to the lift surface will be measured. You will have three lift attempts that must be completed within a 10 min period. The highest of your measurements will be your score. The highest single score within your assigned division wins.</a:t>
            </a:r>
            <a:endParaRPr/>
          </a:p>
          <a:p>
            <a:pPr indent="0" lvl="0" marL="0" rtl="0" algn="l">
              <a:spcBef>
                <a:spcPts val="0"/>
              </a:spcBef>
              <a:spcAft>
                <a:spcPts val="0"/>
              </a:spcAft>
              <a:buNone/>
            </a:pPr>
            <a:r>
              <a:t/>
            </a:r>
            <a:endParaRPr/>
          </a:p>
        </p:txBody>
      </p:sp>
      <p:sp>
        <p:nvSpPr>
          <p:cNvPr id="93" name="Google Shape;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Super-Lift Challenge is open to teams of four students in grades 4 to 8 with divisions in each age range. </a:t>
            </a:r>
            <a:endParaRPr/>
          </a:p>
        </p:txBody>
      </p:sp>
      <p:sp>
        <p:nvSpPr>
          <p:cNvPr id="101" name="Google Shape;10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 t</a:t>
            </a:r>
            <a:r>
              <a:rPr lang="en-US" sz="1200">
                <a:solidFill>
                  <a:schemeClr val="dk1"/>
                </a:solidFill>
                <a:latin typeface="Arial"/>
                <a:ea typeface="Arial"/>
                <a:cs typeface="Arial"/>
                <a:sym typeface="Arial"/>
              </a:rPr>
              <a:t>he core of the challenge are the Six Simple </a:t>
            </a:r>
            <a:r>
              <a:rPr lang="en-US"/>
              <a:t>M</a:t>
            </a:r>
            <a:r>
              <a:rPr lang="en-US" sz="1200">
                <a:solidFill>
                  <a:schemeClr val="dk1"/>
                </a:solidFill>
                <a:latin typeface="Arial"/>
                <a:ea typeface="Arial"/>
                <a:cs typeface="Arial"/>
                <a:sym typeface="Arial"/>
              </a:rPr>
              <a:t>achines. Students will explore and use each of these to complete the goal. </a:t>
            </a:r>
            <a:endParaRPr/>
          </a:p>
          <a:p>
            <a:pPr indent="0" lvl="0" marL="0" rtl="0" algn="l">
              <a:spcBef>
                <a:spcPts val="0"/>
              </a:spcBef>
              <a:spcAft>
                <a:spcPts val="0"/>
              </a:spcAft>
              <a:buNone/>
            </a:pPr>
            <a:r>
              <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latin typeface="Calibri"/>
                <a:ea typeface="Calibri"/>
                <a:cs typeface="Calibri"/>
                <a:sym typeface="Calibri"/>
              </a:rPr>
              <a:t>Complex machines can become very effective with hydraulics</a:t>
            </a:r>
            <a:endParaRPr/>
          </a:p>
        </p:txBody>
      </p:sp>
      <p:sp>
        <p:nvSpPr>
          <p:cNvPr id="194" name="Google Shape;1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All of the parts your teams need can be sourced from your local hardware store and cut on any laser cutter or you can get your kits from PhyzAI.com</a:t>
            </a:r>
            <a:endParaRPr/>
          </a:p>
        </p:txBody>
      </p:sp>
      <p:sp>
        <p:nvSpPr>
          <p:cNvPr id="221" name="Google Shape;22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lang="en-US"/>
              <a:t>The PhyzAI.com website has all the information, rules, and training lessons you need. Plus, there are full download plans to make your own kits.  </a:t>
            </a:r>
            <a:endParaRPr/>
          </a:p>
          <a:p>
            <a:pPr indent="0" lvl="0" marL="0" rtl="0" algn="l">
              <a:spcBef>
                <a:spcPts val="0"/>
              </a:spcBef>
              <a:spcAft>
                <a:spcPts val="0"/>
              </a:spcAft>
              <a:buNone/>
            </a:pPr>
            <a:r>
              <a:t/>
            </a:r>
            <a:endParaRPr/>
          </a:p>
        </p:txBody>
      </p:sp>
      <p:sp>
        <p:nvSpPr>
          <p:cNvPr id="228" name="Google Shape;22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The cylinders and pistons combine to give you direct mechanical force</a:t>
            </a:r>
            <a:endParaRPr/>
          </a:p>
          <a:p>
            <a:pPr indent="0" lvl="0" marL="0" rtl="0" algn="l">
              <a:spcBef>
                <a:spcPts val="0"/>
              </a:spcBef>
              <a:spcAft>
                <a:spcPts val="0"/>
              </a:spcAft>
              <a:buNone/>
            </a:pPr>
            <a:r>
              <a:t/>
            </a:r>
            <a:endParaRPr/>
          </a:p>
        </p:txBody>
      </p:sp>
      <p:sp>
        <p:nvSpPr>
          <p:cNvPr id="236" name="Google Shape;2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It’s all about time.  You must keep the weight in the air for 30 seconds</a:t>
            </a:r>
            <a:endParaRPr/>
          </a:p>
        </p:txBody>
      </p:sp>
      <p:sp>
        <p:nvSpPr>
          <p:cNvPr id="249" name="Google Shape;2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p:nvPr>
            <p:ph idx="2" type="pic"/>
          </p:nvPr>
        </p:nvSpPr>
        <p:spPr>
          <a:xfrm>
            <a:off x="5183188" y="987425"/>
            <a:ext cx="6172200" cy="4873625"/>
          </a:xfrm>
          <a:prstGeom prst="rect">
            <a:avLst/>
          </a:prstGeom>
          <a:noFill/>
          <a:ln>
            <a:noFill/>
          </a:ln>
        </p:spPr>
      </p:sp>
      <p:sp>
        <p:nvSpPr>
          <p:cNvPr id="68" name="Google Shape;68;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10.gif"/><Relationship Id="rId5"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5.jpg"/><Relationship Id="rId10" Type="http://schemas.openxmlformats.org/officeDocument/2006/relationships/image" Target="../media/image2.jpg"/><Relationship Id="rId9"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3.jpg"/><Relationship Id="rId7" Type="http://schemas.openxmlformats.org/officeDocument/2006/relationships/image" Target="../media/image8.jpg"/><Relationship Id="rId8"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10.gif"/><Relationship Id="rId5"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yellow robot with a blue background&#10;&#10;Description automatically generated with medium confidence"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A cartoon character in a space scene&#10;&#10;Description automatically generated" id="261" name="Google Shape;261;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2" name="Google Shape;262;p10"/>
          <p:cNvSpPr txBox="1"/>
          <p:nvPr/>
        </p:nvSpPr>
        <p:spPr>
          <a:xfrm>
            <a:off x="634906" y="444668"/>
            <a:ext cx="698228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The connector beams and screws allow you build support structures. </a:t>
            </a:r>
            <a:endParaRPr/>
          </a:p>
        </p:txBody>
      </p:sp>
      <p:sp>
        <p:nvSpPr>
          <p:cNvPr id="263" name="Google Shape;263;p10"/>
          <p:cNvSpPr/>
          <p:nvPr/>
        </p:nvSpPr>
        <p:spPr>
          <a:xfrm>
            <a:off x="4926513" y="5500982"/>
            <a:ext cx="701481" cy="583202"/>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4" name="Google Shape;264;p10"/>
          <p:cNvPicPr preferRelativeResize="0"/>
          <p:nvPr/>
        </p:nvPicPr>
        <p:blipFill rotWithShape="1">
          <a:blip r:embed="rId4">
            <a:alphaModFix/>
          </a:blip>
          <a:srcRect b="0" l="0" r="0" t="0"/>
          <a:stretch/>
        </p:blipFill>
        <p:spPr>
          <a:xfrm flipH="1">
            <a:off x="5114403" y="1726758"/>
            <a:ext cx="325702" cy="4177733"/>
          </a:xfrm>
          <a:prstGeom prst="rect">
            <a:avLst/>
          </a:prstGeom>
          <a:noFill/>
          <a:ln>
            <a:noFill/>
          </a:ln>
        </p:spPr>
      </p:pic>
      <p:sp>
        <p:nvSpPr>
          <p:cNvPr id="265" name="Google Shape;265;p10"/>
          <p:cNvSpPr/>
          <p:nvPr/>
        </p:nvSpPr>
        <p:spPr>
          <a:xfrm>
            <a:off x="3060662" y="3986490"/>
            <a:ext cx="777881" cy="88679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66" name="Google Shape;266;p10"/>
          <p:cNvSpPr/>
          <p:nvPr/>
        </p:nvSpPr>
        <p:spPr>
          <a:xfrm rot="-5400000">
            <a:off x="6119015" y="2859219"/>
            <a:ext cx="427541" cy="22722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7" name="Google Shape;267;p10"/>
          <p:cNvCxnSpPr/>
          <p:nvPr/>
        </p:nvCxnSpPr>
        <p:spPr>
          <a:xfrm flipH="1">
            <a:off x="3443082" y="2557163"/>
            <a:ext cx="1" cy="1539619"/>
          </a:xfrm>
          <a:prstGeom prst="straightConnector1">
            <a:avLst/>
          </a:prstGeom>
          <a:noFill/>
          <a:ln cap="flat" cmpd="sng" w="38100">
            <a:solidFill>
              <a:srgbClr val="0C0C0C"/>
            </a:solidFill>
            <a:prstDash val="solid"/>
            <a:miter lim="800000"/>
            <a:headEnd len="sm" w="sm" type="none"/>
            <a:tailEnd len="sm" w="sm" type="none"/>
          </a:ln>
        </p:spPr>
      </p:cxnSp>
      <p:sp>
        <p:nvSpPr>
          <p:cNvPr id="268" name="Google Shape;268;p10"/>
          <p:cNvSpPr txBox="1"/>
          <p:nvPr/>
        </p:nvSpPr>
        <p:spPr>
          <a:xfrm>
            <a:off x="5730403" y="5538667"/>
            <a:ext cx="2160656" cy="507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Counterweights</a:t>
            </a:r>
            <a:endParaRPr/>
          </a:p>
        </p:txBody>
      </p:sp>
      <p:sp>
        <p:nvSpPr>
          <p:cNvPr id="269" name="Google Shape;269;p10"/>
          <p:cNvSpPr/>
          <p:nvPr/>
        </p:nvSpPr>
        <p:spPr>
          <a:xfrm>
            <a:off x="5922405" y="4010168"/>
            <a:ext cx="382420" cy="36589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70" name="Google Shape;270;p10"/>
          <p:cNvCxnSpPr/>
          <p:nvPr/>
        </p:nvCxnSpPr>
        <p:spPr>
          <a:xfrm flipH="1">
            <a:off x="6108812" y="2557163"/>
            <a:ext cx="1" cy="1539619"/>
          </a:xfrm>
          <a:prstGeom prst="straightConnector1">
            <a:avLst/>
          </a:prstGeom>
          <a:noFill/>
          <a:ln cap="flat" cmpd="sng" w="38100">
            <a:solidFill>
              <a:srgbClr val="0C0C0C"/>
            </a:solidFill>
            <a:prstDash val="solid"/>
            <a:miter lim="800000"/>
            <a:headEnd len="sm" w="sm" type="none"/>
            <a:tailEnd len="sm" w="sm" type="none"/>
          </a:ln>
        </p:spPr>
      </p:cxnSp>
      <p:pic>
        <p:nvPicPr>
          <p:cNvPr id="271" name="Google Shape;271;p10"/>
          <p:cNvPicPr preferRelativeResize="0"/>
          <p:nvPr/>
        </p:nvPicPr>
        <p:blipFill rotWithShape="1">
          <a:blip r:embed="rId5">
            <a:alphaModFix/>
          </a:blip>
          <a:srcRect b="0" l="0" r="0" t="0"/>
          <a:stretch/>
        </p:blipFill>
        <p:spPr>
          <a:xfrm rot="-5400000">
            <a:off x="4620989" y="1144760"/>
            <a:ext cx="322957" cy="2964771"/>
          </a:xfrm>
          <a:prstGeom prst="rect">
            <a:avLst/>
          </a:prstGeom>
          <a:noFill/>
          <a:ln>
            <a:noFill/>
          </a:ln>
        </p:spPr>
      </p:pic>
      <p:sp>
        <p:nvSpPr>
          <p:cNvPr id="272" name="Google Shape;272;p10"/>
          <p:cNvSpPr/>
          <p:nvPr/>
        </p:nvSpPr>
        <p:spPr>
          <a:xfrm rot="-5400000">
            <a:off x="5905902" y="4461779"/>
            <a:ext cx="405819" cy="336577"/>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10"/>
          <p:cNvSpPr/>
          <p:nvPr/>
        </p:nvSpPr>
        <p:spPr>
          <a:xfrm rot="5400000">
            <a:off x="2930678" y="3277870"/>
            <a:ext cx="507103" cy="271849"/>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0"/>
          <p:cNvSpPr txBox="1"/>
          <p:nvPr/>
        </p:nvSpPr>
        <p:spPr>
          <a:xfrm>
            <a:off x="6316498" y="2711138"/>
            <a:ext cx="1154547" cy="4062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
        <p:nvSpPr>
          <p:cNvPr id="275" name="Google Shape;275;p10"/>
          <p:cNvSpPr txBox="1"/>
          <p:nvPr/>
        </p:nvSpPr>
        <p:spPr>
          <a:xfrm>
            <a:off x="2755751" y="3619501"/>
            <a:ext cx="636713" cy="4062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76" name="Google Shape;276;p10"/>
          <p:cNvSpPr txBox="1"/>
          <p:nvPr/>
        </p:nvSpPr>
        <p:spPr>
          <a:xfrm>
            <a:off x="6138692" y="4307063"/>
            <a:ext cx="1154547" cy="4062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grpSp>
        <p:nvGrpSpPr>
          <p:cNvPr id="277" name="Google Shape;277;p10"/>
          <p:cNvGrpSpPr/>
          <p:nvPr/>
        </p:nvGrpSpPr>
        <p:grpSpPr>
          <a:xfrm flipH="1">
            <a:off x="4308388" y="2666743"/>
            <a:ext cx="1097386" cy="1628999"/>
            <a:chOff x="4354750" y="667644"/>
            <a:chExt cx="1290347" cy="2762962"/>
          </a:xfrm>
        </p:grpSpPr>
        <p:sp>
          <p:nvSpPr>
            <p:cNvPr id="278" name="Google Shape;278;p10"/>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9" name="Google Shape;279;p10"/>
            <p:cNvGrpSpPr/>
            <p:nvPr/>
          </p:nvGrpSpPr>
          <p:grpSpPr>
            <a:xfrm flipH="1" rot="6792692">
              <a:off x="4046672" y="1894981"/>
              <a:ext cx="1945016" cy="332831"/>
              <a:chOff x="3278466" y="4732878"/>
              <a:chExt cx="3457703" cy="596211"/>
            </a:xfrm>
          </p:grpSpPr>
          <p:sp>
            <p:nvSpPr>
              <p:cNvPr id="280" name="Google Shape;280;p10"/>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81" name="Google Shape;281;p10"/>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10"/>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Cartoon characters on a stage&#10;&#10;Description automatically generated" id="287" name="Google Shape;287;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8" name="Google Shape;288;p11"/>
          <p:cNvSpPr/>
          <p:nvPr/>
        </p:nvSpPr>
        <p:spPr>
          <a:xfrm>
            <a:off x="2601798" y="0"/>
            <a:ext cx="7503736" cy="1251353"/>
          </a:xfrm>
          <a:prstGeom prst="wedgeRectCallout">
            <a:avLst>
              <a:gd fmla="val 55298" name="adj1"/>
              <a:gd fmla="val 26007"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11"/>
          <p:cNvSpPr txBox="1"/>
          <p:nvPr/>
        </p:nvSpPr>
        <p:spPr>
          <a:xfrm>
            <a:off x="3880022" y="4085968"/>
            <a:ext cx="4840236" cy="646331"/>
          </a:xfrm>
          <a:prstGeom prst="rect">
            <a:avLst/>
          </a:prstGeom>
          <a:solidFill>
            <a:srgbClr val="C55A1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Block and Tackle systems</a:t>
            </a:r>
            <a:endParaRPr/>
          </a:p>
        </p:txBody>
      </p:sp>
      <p:sp>
        <p:nvSpPr>
          <p:cNvPr id="290" name="Google Shape;290;p11"/>
          <p:cNvSpPr/>
          <p:nvPr/>
        </p:nvSpPr>
        <p:spPr>
          <a:xfrm>
            <a:off x="5708822" y="2685535"/>
            <a:ext cx="718145" cy="667264"/>
          </a:xfrm>
          <a:prstGeom prst="ellipse">
            <a:avLst/>
          </a:prstGeom>
          <a:solidFill>
            <a:schemeClr val="accen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11"/>
          <p:cNvSpPr/>
          <p:nvPr/>
        </p:nvSpPr>
        <p:spPr>
          <a:xfrm>
            <a:off x="5708822" y="1463985"/>
            <a:ext cx="718145" cy="6672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2" name="Google Shape;292;p11"/>
          <p:cNvCxnSpPr/>
          <p:nvPr/>
        </p:nvCxnSpPr>
        <p:spPr>
          <a:xfrm>
            <a:off x="5708822" y="1737386"/>
            <a:ext cx="0" cy="1376516"/>
          </a:xfrm>
          <a:prstGeom prst="straightConnector1">
            <a:avLst/>
          </a:prstGeom>
          <a:noFill/>
          <a:ln cap="flat" cmpd="sng" w="38100">
            <a:solidFill>
              <a:schemeClr val="dk1"/>
            </a:solidFill>
            <a:prstDash val="solid"/>
            <a:miter lim="800000"/>
            <a:headEnd len="sm" w="sm" type="none"/>
            <a:tailEnd len="sm" w="sm" type="none"/>
          </a:ln>
        </p:spPr>
      </p:cxnSp>
      <p:cxnSp>
        <p:nvCxnSpPr>
          <p:cNvPr id="293" name="Google Shape;293;p11"/>
          <p:cNvCxnSpPr/>
          <p:nvPr/>
        </p:nvCxnSpPr>
        <p:spPr>
          <a:xfrm rot="10800000">
            <a:off x="6426967" y="-65903"/>
            <a:ext cx="0" cy="3080952"/>
          </a:xfrm>
          <a:prstGeom prst="straightConnector1">
            <a:avLst/>
          </a:prstGeom>
          <a:noFill/>
          <a:ln cap="flat" cmpd="sng" w="38100">
            <a:solidFill>
              <a:schemeClr val="dk1"/>
            </a:solidFill>
            <a:prstDash val="solid"/>
            <a:miter lim="800000"/>
            <a:headEnd len="sm" w="sm" type="none"/>
            <a:tailEnd len="sm" w="sm" type="none"/>
          </a:ln>
        </p:spPr>
      </p:cxnSp>
      <p:cxnSp>
        <p:nvCxnSpPr>
          <p:cNvPr id="294" name="Google Shape;294;p11"/>
          <p:cNvCxnSpPr/>
          <p:nvPr/>
        </p:nvCxnSpPr>
        <p:spPr>
          <a:xfrm>
            <a:off x="6079524" y="3031524"/>
            <a:ext cx="8238" cy="1054444"/>
          </a:xfrm>
          <a:prstGeom prst="straightConnector1">
            <a:avLst/>
          </a:prstGeom>
          <a:noFill/>
          <a:ln cap="flat" cmpd="sng" w="76200">
            <a:solidFill>
              <a:srgbClr val="C55A11"/>
            </a:solidFill>
            <a:prstDash val="solid"/>
            <a:miter lim="800000"/>
            <a:headEnd len="sm" w="sm" type="none"/>
            <a:tailEnd len="sm" w="sm" type="none"/>
          </a:ln>
        </p:spPr>
      </p:cxnSp>
      <p:sp>
        <p:nvSpPr>
          <p:cNvPr id="295" name="Google Shape;295;p11"/>
          <p:cNvSpPr txBox="1"/>
          <p:nvPr/>
        </p:nvSpPr>
        <p:spPr>
          <a:xfrm>
            <a:off x="2808995" y="51024"/>
            <a:ext cx="698228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The string and pulleys allow you to </a:t>
            </a:r>
            <a:endParaRPr/>
          </a:p>
          <a:p>
            <a:pPr indent="0" lvl="0" marL="0" marR="0" rtl="0" algn="l">
              <a:spcBef>
                <a:spcPts val="0"/>
              </a:spcBef>
              <a:spcAft>
                <a:spcPts val="0"/>
              </a:spcAft>
              <a:buNone/>
            </a:pPr>
            <a:r>
              <a:rPr lang="en-US" sz="3600">
                <a:solidFill>
                  <a:schemeClr val="lt1"/>
                </a:solidFill>
                <a:latin typeface="Calibri"/>
                <a:ea typeface="Calibri"/>
                <a:cs typeface="Calibri"/>
                <a:sym typeface="Calibri"/>
              </a:rPr>
              <a:t>build block and tackle systems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A screenshot of a video game&#10;&#10;Description automatically generated" id="300" name="Google Shape;300;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1" name="Google Shape;301;p12"/>
          <p:cNvSpPr txBox="1"/>
          <p:nvPr/>
        </p:nvSpPr>
        <p:spPr>
          <a:xfrm>
            <a:off x="3175493" y="469833"/>
            <a:ext cx="7554097" cy="26468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600">
                <a:solidFill>
                  <a:schemeClr val="dk1"/>
                </a:solidFill>
                <a:latin typeface="Comic Sans MS"/>
                <a:ea typeface="Comic Sans MS"/>
                <a:cs typeface="Comic Sans MS"/>
                <a:sym typeface="Comic Sans MS"/>
              </a:rPr>
              <a:t>RULES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A cartoon character with a white background&#10;&#10;Description automatically generated" id="306" name="Google Shape;306;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7" name="Google Shape;307;p13"/>
          <p:cNvSpPr txBox="1"/>
          <p:nvPr/>
        </p:nvSpPr>
        <p:spPr>
          <a:xfrm>
            <a:off x="3778460" y="374739"/>
            <a:ext cx="7282248" cy="5940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Use of Kit components.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K01. You may only use items provided in your kit.</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K02. No additional holes may be drilled, or modifications made to any kit component.</a:t>
            </a:r>
            <a:endParaRPr sz="1050">
              <a:solidFill>
                <a:schemeClr val="dk1"/>
              </a:solidFill>
              <a:latin typeface="Calibri"/>
              <a:ea typeface="Calibri"/>
              <a:cs typeface="Calibri"/>
              <a:sym typeface="Calibri"/>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K03. No glue or tape may be used on any part of the device.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K04. No modifications, you may not use any fastener, object or weight to hold the kit base to the table surface. </a:t>
            </a:r>
            <a:endParaRPr sz="1050">
              <a:solidFill>
                <a:schemeClr val="dk1"/>
              </a:solidFill>
              <a:latin typeface="Calibri"/>
              <a:ea typeface="Calibri"/>
              <a:cs typeface="Calibri"/>
              <a:sym typeface="Calibri"/>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K05. Gear and rigging my only touch or connect to the base thought the three built in connection points. </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K06. No more than 24 feet of string may be used.</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K07. No grease, oil or lubricants may be applied to any part of the gear.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K08. No kit component may be used as a counterweight that is not provided and designated as a counterweight.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A white rectangular frame with a colorful background&#10;&#10;Description automatically generated" id="312" name="Google Shape;312;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3" name="Google Shape;313;p14"/>
          <p:cNvSpPr txBox="1"/>
          <p:nvPr/>
        </p:nvSpPr>
        <p:spPr>
          <a:xfrm>
            <a:off x="820864" y="568069"/>
            <a:ext cx="7770900" cy="4217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Hydraulics</a:t>
            </a: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H01. No fluid other than water may be used. </a:t>
            </a:r>
            <a:endParaRPr/>
          </a:p>
          <a:p>
            <a:pPr indent="0" lvl="0" marL="0" marR="0" rtl="0" algn="l">
              <a:spcBef>
                <a:spcPts val="0"/>
              </a:spcBef>
              <a:spcAft>
                <a:spcPts val="0"/>
              </a:spcAft>
              <a:buNone/>
            </a:pP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H02. No additives may be used in the water. </a:t>
            </a:r>
            <a:endParaRPr/>
          </a:p>
          <a:p>
            <a:pPr indent="0" lvl="0" marL="0" marR="0" rtl="0" algn="l">
              <a:spcBef>
                <a:spcPts val="0"/>
              </a:spcBef>
              <a:spcAft>
                <a:spcPts val="0"/>
              </a:spcAft>
              <a:buNone/>
            </a:pP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H03. Between 12-24 inches of hose must be used between Actuation and Drive Pistons.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H04. No grease or lubricates may be used.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A cartoon character in a space scene&#10;&#10;Description automatically generated" id="318" name="Google Shape;318;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9" name="Google Shape;319;p15"/>
          <p:cNvSpPr txBox="1"/>
          <p:nvPr/>
        </p:nvSpPr>
        <p:spPr>
          <a:xfrm>
            <a:off x="1663545" y="441464"/>
            <a:ext cx="5016900" cy="5141100"/>
          </a:xfrm>
          <a:prstGeom prst="rect">
            <a:avLst/>
          </a:prstGeom>
          <a:solidFill>
            <a:srgbClr val="38562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u="sng">
                <a:solidFill>
                  <a:srgbClr val="FFFF00"/>
                </a:solidFill>
                <a:latin typeface="Calibri"/>
                <a:ea typeface="Calibri"/>
                <a:cs typeface="Calibri"/>
                <a:sym typeface="Calibri"/>
              </a:rPr>
              <a:t>The Lift</a:t>
            </a:r>
            <a:endParaRPr/>
          </a:p>
          <a:p>
            <a:pPr indent="0" lvl="0" marL="0" marR="0" rtl="0" algn="l">
              <a:spcBef>
                <a:spcPts val="0"/>
              </a:spcBef>
              <a:spcAft>
                <a:spcPts val="0"/>
              </a:spcAft>
              <a:buNone/>
            </a:pPr>
            <a:r>
              <a:rPr b="1" lang="en-US" sz="2000">
                <a:solidFill>
                  <a:srgbClr val="FFFF00"/>
                </a:solidFill>
                <a:latin typeface="Calibri"/>
                <a:ea typeface="Calibri"/>
                <a:cs typeface="Calibri"/>
                <a:sym typeface="Calibri"/>
              </a:rPr>
              <a:t>L01. </a:t>
            </a:r>
            <a:r>
              <a:rPr lang="en-US" sz="2000">
                <a:solidFill>
                  <a:schemeClr val="lt1"/>
                </a:solidFill>
                <a:latin typeface="Calibri"/>
                <a:ea typeface="Calibri"/>
                <a:cs typeface="Calibri"/>
                <a:sym typeface="Calibri"/>
              </a:rPr>
              <a:t>The weight must start with its full weight resting on the base.</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rgbClr val="FFFF00"/>
                </a:solidFill>
                <a:latin typeface="Calibri"/>
                <a:ea typeface="Calibri"/>
                <a:cs typeface="Calibri"/>
                <a:sym typeface="Calibri"/>
              </a:rPr>
              <a:t>L02. </a:t>
            </a:r>
            <a:r>
              <a:rPr lang="en-US" sz="2000">
                <a:solidFill>
                  <a:schemeClr val="lt1"/>
                </a:solidFill>
                <a:latin typeface="Calibri"/>
                <a:ea typeface="Calibri"/>
                <a:cs typeface="Calibri"/>
                <a:sym typeface="Calibri"/>
              </a:rPr>
              <a:t>The weight must be off the base within 5 seconds of the start signal and my not touch the base or any part of the device once lifted.</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rgbClr val="FFFF00"/>
                </a:solidFill>
                <a:latin typeface="Calibri"/>
                <a:ea typeface="Calibri"/>
                <a:cs typeface="Calibri"/>
                <a:sym typeface="Calibri"/>
              </a:rPr>
              <a:t>L03. </a:t>
            </a:r>
            <a:r>
              <a:rPr lang="en-US" sz="2000">
                <a:solidFill>
                  <a:schemeClr val="lt1"/>
                </a:solidFill>
                <a:latin typeface="Calibri"/>
                <a:ea typeface="Calibri"/>
                <a:cs typeface="Calibri"/>
                <a:sym typeface="Calibri"/>
              </a:rPr>
              <a:t>Once the weight clears the base the 30 second clock starts</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rgbClr val="FFFF00"/>
                </a:solidFill>
                <a:latin typeface="Calibri"/>
                <a:ea typeface="Calibri"/>
                <a:cs typeface="Calibri"/>
                <a:sym typeface="Calibri"/>
              </a:rPr>
              <a:t>L04. </a:t>
            </a:r>
            <a:r>
              <a:rPr lang="en-US" sz="2000">
                <a:solidFill>
                  <a:schemeClr val="lt1"/>
                </a:solidFill>
                <a:latin typeface="Calibri"/>
                <a:ea typeface="Calibri"/>
                <a:cs typeface="Calibri"/>
                <a:sym typeface="Calibri"/>
              </a:rPr>
              <a:t>The weight must start within the designated starting circle</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rgbClr val="FFFF00"/>
                </a:solidFill>
                <a:latin typeface="Calibri"/>
                <a:ea typeface="Calibri"/>
                <a:cs typeface="Calibri"/>
                <a:sym typeface="Calibri"/>
              </a:rPr>
              <a:t>L05. </a:t>
            </a:r>
            <a:r>
              <a:rPr lang="en-US" sz="2000">
                <a:solidFill>
                  <a:schemeClr val="lt1"/>
                </a:solidFill>
                <a:latin typeface="Calibri"/>
                <a:ea typeface="Calibri"/>
                <a:cs typeface="Calibri"/>
                <a:sym typeface="Calibri"/>
              </a:rPr>
              <a:t>The weight must not travel outside the movement circle at anytime during the lift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descr="Cartoon characters on a stage&#10;&#10;Description automatically generated" id="324" name="Google Shape;324;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5" name="Google Shape;325;p16"/>
          <p:cNvSpPr txBox="1"/>
          <p:nvPr/>
        </p:nvSpPr>
        <p:spPr>
          <a:xfrm rot="-248120">
            <a:off x="3491183" y="458586"/>
            <a:ext cx="5616222" cy="2431841"/>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u="sng">
                <a:solidFill>
                  <a:srgbClr val="FEE599"/>
                </a:solidFill>
                <a:latin typeface="Calibri"/>
                <a:ea typeface="Calibri"/>
                <a:cs typeface="Calibri"/>
                <a:sym typeface="Calibri"/>
              </a:rPr>
              <a:t>The Lift</a:t>
            </a:r>
            <a:endParaRPr/>
          </a:p>
          <a:p>
            <a:pPr indent="0" lvl="0" marL="0" marR="0" rtl="0" algn="l">
              <a:spcBef>
                <a:spcPts val="0"/>
              </a:spcBef>
              <a:spcAft>
                <a:spcPts val="0"/>
              </a:spcAft>
              <a:buNone/>
            </a:pPr>
            <a:r>
              <a:rPr b="1" lang="en-US" sz="2000">
                <a:solidFill>
                  <a:srgbClr val="FEE599"/>
                </a:solidFill>
                <a:latin typeface="Calibri"/>
                <a:ea typeface="Calibri"/>
                <a:cs typeface="Calibri"/>
                <a:sym typeface="Calibri"/>
              </a:rPr>
              <a:t>L06. The measurement is made once 30 seconds is reached. </a:t>
            </a:r>
            <a:endParaRPr/>
          </a:p>
          <a:p>
            <a:pPr indent="0" lvl="0" marL="0" marR="0" rtl="0" algn="l">
              <a:spcBef>
                <a:spcPts val="0"/>
              </a:spcBef>
              <a:spcAft>
                <a:spcPts val="0"/>
              </a:spcAft>
              <a:buNone/>
            </a:pPr>
            <a:r>
              <a:t/>
            </a:r>
            <a:endParaRPr b="1" sz="2000">
              <a:solidFill>
                <a:srgbClr val="FEE599"/>
              </a:solidFill>
              <a:latin typeface="Calibri"/>
              <a:ea typeface="Calibri"/>
              <a:cs typeface="Calibri"/>
              <a:sym typeface="Calibri"/>
            </a:endParaRPr>
          </a:p>
          <a:p>
            <a:pPr indent="0" lvl="0" marL="0" marR="0" rtl="0" algn="l">
              <a:spcBef>
                <a:spcPts val="0"/>
              </a:spcBef>
              <a:spcAft>
                <a:spcPts val="0"/>
              </a:spcAft>
              <a:buNone/>
            </a:pPr>
            <a:r>
              <a:rPr b="1" lang="en-US" sz="2000">
                <a:solidFill>
                  <a:srgbClr val="FEE599"/>
                </a:solidFill>
                <a:latin typeface="Calibri"/>
                <a:ea typeface="Calibri"/>
                <a:cs typeface="Calibri"/>
                <a:sym typeface="Calibri"/>
              </a:rPr>
              <a:t>L07. No person or object may touch any part of the device other than the 3 Actuation Cylinders during the lift.</a:t>
            </a:r>
            <a:endParaRPr sz="1800">
              <a:solidFill>
                <a:schemeClr val="dk1"/>
              </a:solidFill>
              <a:latin typeface="Calibri"/>
              <a:ea typeface="Calibri"/>
              <a:cs typeface="Calibri"/>
              <a:sym typeface="Calibri"/>
            </a:endParaRPr>
          </a:p>
        </p:txBody>
      </p:sp>
      <p:sp>
        <p:nvSpPr>
          <p:cNvPr id="326" name="Google Shape;326;p16"/>
          <p:cNvSpPr txBox="1"/>
          <p:nvPr/>
        </p:nvSpPr>
        <p:spPr>
          <a:xfrm>
            <a:off x="3355816" y="4185755"/>
            <a:ext cx="8305397" cy="1323439"/>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EE599"/>
                </a:solidFill>
                <a:latin typeface="Calibri"/>
                <a:ea typeface="Calibri"/>
                <a:cs typeface="Calibri"/>
                <a:sym typeface="Calibri"/>
              </a:rPr>
              <a:t>L08. Each team will have 10 mins in which to make 3 lift attempts.</a:t>
            </a:r>
            <a:endParaRPr/>
          </a:p>
          <a:p>
            <a:pPr indent="0" lvl="0" marL="0" marR="0" rtl="0" algn="l">
              <a:spcBef>
                <a:spcPts val="0"/>
              </a:spcBef>
              <a:spcAft>
                <a:spcPts val="0"/>
              </a:spcAft>
              <a:buNone/>
            </a:pPr>
            <a:r>
              <a:rPr b="1" lang="en-US" sz="2000">
                <a:solidFill>
                  <a:srgbClr val="FEE599"/>
                </a:solidFill>
                <a:latin typeface="Calibri"/>
                <a:ea typeface="Calibri"/>
                <a:cs typeface="Calibri"/>
                <a:sym typeface="Calibri"/>
              </a:rPr>
              <a:t>L09. The highest score of the three attempts will be the team score.</a:t>
            </a:r>
            <a:endParaRPr/>
          </a:p>
          <a:p>
            <a:pPr indent="0" lvl="0" marL="0" marR="0" rtl="0" algn="l">
              <a:spcBef>
                <a:spcPts val="0"/>
              </a:spcBef>
              <a:spcAft>
                <a:spcPts val="0"/>
              </a:spcAft>
              <a:buNone/>
            </a:pPr>
            <a:r>
              <a:rPr b="1" lang="en-US" sz="2000">
                <a:solidFill>
                  <a:srgbClr val="FFE699"/>
                </a:solidFill>
                <a:latin typeface="Calibri"/>
                <a:ea typeface="Calibri"/>
                <a:cs typeface="Calibri"/>
                <a:sym typeface="Calibri"/>
              </a:rPr>
              <a:t>L10. No object may descend lower than the level of the baseboard</a:t>
            </a:r>
            <a:endParaRPr/>
          </a:p>
          <a:p>
            <a:pPr indent="0" lvl="0" marL="0" marR="0" rtl="0" algn="l">
              <a:spcBef>
                <a:spcPts val="0"/>
              </a:spcBef>
              <a:spcAft>
                <a:spcPts val="0"/>
              </a:spcAft>
              <a:buNone/>
            </a:pPr>
            <a:r>
              <a:rPr b="1" lang="en-US" sz="2000">
                <a:solidFill>
                  <a:srgbClr val="FFE699"/>
                </a:solidFill>
                <a:latin typeface="Calibri"/>
                <a:ea typeface="Calibri"/>
                <a:cs typeface="Calibri"/>
                <a:sym typeface="Calibri"/>
              </a:rPr>
              <a:t>L11. No person may touch any portion of a device used as a counterweight.</a:t>
            </a:r>
            <a:endParaRPr b="1" sz="1800">
              <a:solidFill>
                <a:srgbClr val="FFE699"/>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A cartoon of a space scene&#10;&#10;Description automatically generated with medium confidence" id="331" name="Google Shape;331;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2" name="Google Shape;332;p17"/>
          <p:cNvSpPr/>
          <p:nvPr/>
        </p:nvSpPr>
        <p:spPr>
          <a:xfrm>
            <a:off x="3454197" y="497890"/>
            <a:ext cx="5791031" cy="4062651"/>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Team / Event Participation</a:t>
            </a:r>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T01. All devices must be constructed on location during the event. </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T02. Only four people may work on the device once the challenge time starts.</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T03. The team will have only 5 minutes for final assembly once on the judges table. </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T03. No person outside of your age class may work on your project. </a:t>
            </a:r>
            <a:endParaRPr sz="2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lt1"/>
                </a:solidFill>
                <a:latin typeface="Times New Roman"/>
                <a:ea typeface="Times New Roman"/>
                <a:cs typeface="Times New Roman"/>
                <a:sym typeface="Times New Roman"/>
              </a:rPr>
              <a:t>T04. All decisions of the Judges are final.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descr="A yellow robot with a blue background&#10;&#10;Description automatically generated with medium confidence" id="338" name="Google Shape;338;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A cartoon of a space scene&#10;&#10;Description automatically generated with medium confidence" id="95" name="Google Shape;95;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6" name="Google Shape;96;p2"/>
          <p:cNvSpPr/>
          <p:nvPr/>
        </p:nvSpPr>
        <p:spPr>
          <a:xfrm>
            <a:off x="3431176" y="131987"/>
            <a:ext cx="8464557" cy="4016565"/>
          </a:xfrm>
          <a:prstGeom prst="wedgeRectCallout">
            <a:avLst>
              <a:gd fmla="val 36578" name="adj1"/>
              <a:gd fmla="val 73527"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2"/>
          <p:cNvSpPr txBox="1"/>
          <p:nvPr/>
        </p:nvSpPr>
        <p:spPr>
          <a:xfrm>
            <a:off x="3526971" y="131987"/>
            <a:ext cx="8464500" cy="424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lt1"/>
                </a:solidFill>
                <a:latin typeface="Calibri"/>
                <a:ea typeface="Calibri"/>
                <a:cs typeface="Calibri"/>
                <a:sym typeface="Calibri"/>
              </a:rPr>
              <a:t>Given 3 hours and using only the components provided in the </a:t>
            </a:r>
            <a:r>
              <a:rPr lang="en-US" sz="2800">
                <a:solidFill>
                  <a:schemeClr val="lt1"/>
                </a:solidFill>
                <a:latin typeface="Calibri"/>
                <a:ea typeface="Calibri"/>
                <a:cs typeface="Calibri"/>
                <a:sym typeface="Calibri"/>
              </a:rPr>
              <a:t>Super-Lift</a:t>
            </a:r>
            <a:r>
              <a:rPr b="0" i="0" lang="en-US" sz="2800" u="none" cap="none" strike="noStrike">
                <a:solidFill>
                  <a:schemeClr val="lt1"/>
                </a:solidFill>
                <a:latin typeface="Calibri"/>
                <a:ea typeface="Calibri"/>
                <a:cs typeface="Calibri"/>
                <a:sym typeface="Calibri"/>
              </a:rPr>
              <a:t> </a:t>
            </a:r>
            <a:r>
              <a:rPr lang="en-US" sz="2800">
                <a:solidFill>
                  <a:schemeClr val="lt1"/>
                </a:solidFill>
                <a:latin typeface="Calibri"/>
                <a:ea typeface="Calibri"/>
                <a:cs typeface="Calibri"/>
                <a:sym typeface="Calibri"/>
              </a:rPr>
              <a:t>K</a:t>
            </a:r>
            <a:r>
              <a:rPr b="0" i="0" lang="en-US" sz="2800" u="none" cap="none" strike="noStrike">
                <a:solidFill>
                  <a:schemeClr val="lt1"/>
                </a:solidFill>
                <a:latin typeface="Calibri"/>
                <a:ea typeface="Calibri"/>
                <a:cs typeface="Calibri"/>
                <a:sym typeface="Calibri"/>
              </a:rPr>
              <a:t>it you must build a device capable of lifting the supplied load weight and maintaining that weigh for 30 seconds.  At the end of the 30 seconds the distance from the weight to the lift surface will be measured. You will have three lift attempts that must be completed within a 10 min period. The highest of your measurements will be your score. The highest single score within your assigned division wins.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A screenshot of a video game&#10;&#10;Description automatically generated" id="103" name="Google Shape;103;p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group of people looking at a trophy&#10;&#10;Description automatically generated" id="104" name="Google Shape;104;p3"/>
          <p:cNvPicPr preferRelativeResize="0"/>
          <p:nvPr/>
        </p:nvPicPr>
        <p:blipFill rotWithShape="1">
          <a:blip r:embed="rId4">
            <a:alphaModFix/>
          </a:blip>
          <a:srcRect b="0" l="0" r="0" t="0"/>
          <a:stretch/>
        </p:blipFill>
        <p:spPr>
          <a:xfrm rot="-739477">
            <a:off x="3051759" y="2726336"/>
            <a:ext cx="4809212" cy="319761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group of kids standing around a table&#10;&#10;Description automatically generated" id="105" name="Google Shape;105;p3"/>
          <p:cNvPicPr preferRelativeResize="0"/>
          <p:nvPr/>
        </p:nvPicPr>
        <p:blipFill rotWithShape="1">
          <a:blip r:embed="rId5">
            <a:alphaModFix/>
          </a:blip>
          <a:srcRect b="0" l="0" r="0" t="0"/>
          <a:stretch/>
        </p:blipFill>
        <p:spPr>
          <a:xfrm rot="641304">
            <a:off x="7508387" y="2549319"/>
            <a:ext cx="4512729" cy="300096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wooden model of a structure&#10;&#10;Description automatically generated" id="106" name="Google Shape;106;p3"/>
          <p:cNvPicPr preferRelativeResize="0"/>
          <p:nvPr/>
        </p:nvPicPr>
        <p:blipFill rotWithShape="1">
          <a:blip r:embed="rId6">
            <a:alphaModFix/>
          </a:blip>
          <a:srcRect b="0" l="0" r="0" t="0"/>
          <a:stretch/>
        </p:blipFill>
        <p:spPr>
          <a:xfrm rot="-430351">
            <a:off x="5592147" y="4628722"/>
            <a:ext cx="3186896" cy="211894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group of people working on a project&#10;&#10;Description automatically generated" id="107" name="Google Shape;107;p3"/>
          <p:cNvPicPr preferRelativeResize="0"/>
          <p:nvPr/>
        </p:nvPicPr>
        <p:blipFill rotWithShape="1">
          <a:blip r:embed="rId7">
            <a:alphaModFix/>
          </a:blip>
          <a:srcRect b="0" l="0" r="0" t="0"/>
          <a:stretch/>
        </p:blipFill>
        <p:spPr>
          <a:xfrm rot="-898529">
            <a:off x="2569661" y="562068"/>
            <a:ext cx="3514324" cy="233665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person and person working on a project&#10;&#10;Description automatically generated" id="108" name="Google Shape;108;p3"/>
          <p:cNvPicPr preferRelativeResize="0"/>
          <p:nvPr/>
        </p:nvPicPr>
        <p:blipFill rotWithShape="1">
          <a:blip r:embed="rId8">
            <a:alphaModFix/>
          </a:blip>
          <a:srcRect b="0" l="0" r="0" t="0"/>
          <a:stretch/>
        </p:blipFill>
        <p:spPr>
          <a:xfrm>
            <a:off x="8504365" y="187709"/>
            <a:ext cx="3459091" cy="229992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group of young men working on a project&#10;&#10;Description automatically generated" id="109" name="Google Shape;109;p3"/>
          <p:cNvPicPr preferRelativeResize="0"/>
          <p:nvPr/>
        </p:nvPicPr>
        <p:blipFill rotWithShape="1">
          <a:blip r:embed="rId9">
            <a:alphaModFix/>
          </a:blip>
          <a:srcRect b="0" l="0" r="0" t="0"/>
          <a:stretch/>
        </p:blipFill>
        <p:spPr>
          <a:xfrm>
            <a:off x="6619548" y="1018113"/>
            <a:ext cx="2864629" cy="190497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close-up of a person working on a model of a boat&#10;&#10;Description automatically generated" id="110" name="Google Shape;110;p3"/>
          <p:cNvPicPr preferRelativeResize="0"/>
          <p:nvPr/>
        </p:nvPicPr>
        <p:blipFill rotWithShape="1">
          <a:blip r:embed="rId10">
            <a:alphaModFix/>
          </a:blip>
          <a:srcRect b="0" l="0" r="0" t="0"/>
          <a:stretch/>
        </p:blipFill>
        <p:spPr>
          <a:xfrm rot="640978">
            <a:off x="5499987" y="153577"/>
            <a:ext cx="1928064" cy="289980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A cartoon caterpillars on a white background&#10;&#10;Description automatically generated" id="116" name="Google Shape;116;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7" name="Google Shape;117;p4"/>
          <p:cNvSpPr/>
          <p:nvPr/>
        </p:nvSpPr>
        <p:spPr>
          <a:xfrm>
            <a:off x="2920881" y="992575"/>
            <a:ext cx="8962767" cy="4872849"/>
          </a:xfrm>
          <a:prstGeom prst="wedgeRoundRectCallout">
            <a:avLst>
              <a:gd fmla="val -54239" name="adj1"/>
              <a:gd fmla="val -18185"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4"/>
          <p:cNvSpPr txBox="1"/>
          <p:nvPr/>
        </p:nvSpPr>
        <p:spPr>
          <a:xfrm>
            <a:off x="3011743" y="160944"/>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highlight>
                  <a:srgbClr val="008080"/>
                </a:highlight>
                <a:latin typeface="Calibri"/>
                <a:ea typeface="Calibri"/>
                <a:cs typeface="Calibri"/>
                <a:sym typeface="Calibri"/>
              </a:rPr>
              <a:t>Six Simple Machines</a:t>
            </a:r>
            <a:endParaRPr/>
          </a:p>
        </p:txBody>
      </p:sp>
      <p:grpSp>
        <p:nvGrpSpPr>
          <p:cNvPr id="119" name="Google Shape;119;p4"/>
          <p:cNvGrpSpPr/>
          <p:nvPr/>
        </p:nvGrpSpPr>
        <p:grpSpPr>
          <a:xfrm>
            <a:off x="3011743" y="922721"/>
            <a:ext cx="8336446" cy="2257167"/>
            <a:chOff x="131611" y="906162"/>
            <a:chExt cx="9455076" cy="2347783"/>
          </a:xfrm>
        </p:grpSpPr>
        <p:sp>
          <p:nvSpPr>
            <p:cNvPr id="120" name="Google Shape;120;p4"/>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1" name="Google Shape;121;p4"/>
            <p:cNvGrpSpPr/>
            <p:nvPr/>
          </p:nvGrpSpPr>
          <p:grpSpPr>
            <a:xfrm>
              <a:off x="131611" y="1342835"/>
              <a:ext cx="3151291" cy="1532169"/>
              <a:chOff x="-253777" y="2119823"/>
              <a:chExt cx="8648134" cy="3168869"/>
            </a:xfrm>
          </p:grpSpPr>
          <p:sp>
            <p:nvSpPr>
              <p:cNvPr id="122" name="Google Shape;122;p4"/>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23" name="Google Shape;123;p4"/>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24" name="Google Shape;124;p4"/>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25" name="Google Shape;125;p4"/>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26" name="Google Shape;126;p4"/>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27" name="Google Shape;127;p4"/>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28" name="Google Shape;128;p4"/>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29" name="Google Shape;129;p4"/>
            <p:cNvGrpSpPr/>
            <p:nvPr/>
          </p:nvGrpSpPr>
          <p:grpSpPr>
            <a:xfrm>
              <a:off x="3756724" y="1171088"/>
              <a:ext cx="3388652" cy="2082857"/>
              <a:chOff x="2067168" y="1314619"/>
              <a:chExt cx="4779669" cy="3514296"/>
            </a:xfrm>
          </p:grpSpPr>
          <p:sp>
            <p:nvSpPr>
              <p:cNvPr id="130" name="Google Shape;130;p4"/>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4"/>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32" name="Google Shape;132;p4"/>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33" name="Google Shape;133;p4"/>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34" name="Google Shape;134;p4"/>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35" name="Google Shape;135;p4"/>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36" name="Google Shape;136;p4"/>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37" name="Google Shape;137;p4"/>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4"/>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4"/>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4"/>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4"/>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4"/>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4"/>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44" name="Google Shape;144;p4"/>
            <p:cNvGrpSpPr/>
            <p:nvPr/>
          </p:nvGrpSpPr>
          <p:grpSpPr>
            <a:xfrm>
              <a:off x="7408207" y="1250961"/>
              <a:ext cx="2178480" cy="1861599"/>
              <a:chOff x="1910758" y="989568"/>
              <a:chExt cx="4527524" cy="4224985"/>
            </a:xfrm>
          </p:grpSpPr>
          <p:sp>
            <p:nvSpPr>
              <p:cNvPr id="145" name="Google Shape;145;p4"/>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46" name="Google Shape;146;p4"/>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47" name="Google Shape;147;p4"/>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48" name="Google Shape;148;p4"/>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49" name="Google Shape;149;p4"/>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50" name="Google Shape;150;p4"/>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4"/>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4"/>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4"/>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4"/>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4"/>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56" name="Google Shape;156;p4"/>
          <p:cNvSpPr/>
          <p:nvPr/>
        </p:nvSpPr>
        <p:spPr>
          <a:xfrm rot="-1352454">
            <a:off x="5328869" y="3921297"/>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57" name="Google Shape;157;p4"/>
          <p:cNvCxnSpPr/>
          <p:nvPr/>
        </p:nvCxnSpPr>
        <p:spPr>
          <a:xfrm flipH="1" rot="10800000">
            <a:off x="4914728" y="4241152"/>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58" name="Google Shape;158;p4"/>
          <p:cNvSpPr txBox="1"/>
          <p:nvPr/>
        </p:nvSpPr>
        <p:spPr>
          <a:xfrm>
            <a:off x="4278488" y="4265037"/>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159" name="Google Shape;159;p4"/>
          <p:cNvSpPr/>
          <p:nvPr/>
        </p:nvSpPr>
        <p:spPr>
          <a:xfrm flipH="1">
            <a:off x="3298979" y="4299998"/>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0" name="Google Shape;160;p4"/>
          <p:cNvCxnSpPr/>
          <p:nvPr/>
        </p:nvCxnSpPr>
        <p:spPr>
          <a:xfrm>
            <a:off x="5594788" y="4432615"/>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161" name="Google Shape;161;p4"/>
          <p:cNvSpPr txBox="1"/>
          <p:nvPr/>
        </p:nvSpPr>
        <p:spPr>
          <a:xfrm>
            <a:off x="5283032" y="4689941"/>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162" name="Google Shape;162;p4"/>
          <p:cNvGrpSpPr/>
          <p:nvPr/>
        </p:nvGrpSpPr>
        <p:grpSpPr>
          <a:xfrm>
            <a:off x="6050529" y="3298816"/>
            <a:ext cx="3057835" cy="2112302"/>
            <a:chOff x="2586680" y="949328"/>
            <a:chExt cx="4750938" cy="3557129"/>
          </a:xfrm>
        </p:grpSpPr>
        <p:sp>
          <p:nvSpPr>
            <p:cNvPr id="163" name="Google Shape;163;p4"/>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64" name="Google Shape;164;p4"/>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165" name="Google Shape;165;p4"/>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4"/>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4"/>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4"/>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4"/>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0" name="Google Shape;170;p4"/>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171" name="Google Shape;171;p4"/>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72" name="Google Shape;172;p4"/>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173" name="Google Shape;173;p4"/>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174" name="Google Shape;174;p4"/>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175" name="Google Shape;175;p4"/>
          <p:cNvGrpSpPr/>
          <p:nvPr/>
        </p:nvGrpSpPr>
        <p:grpSpPr>
          <a:xfrm>
            <a:off x="9484486" y="2853209"/>
            <a:ext cx="2075008" cy="2587816"/>
            <a:chOff x="3012209" y="1511312"/>
            <a:chExt cx="3325654" cy="4195468"/>
          </a:xfrm>
        </p:grpSpPr>
        <p:sp>
          <p:nvSpPr>
            <p:cNvPr id="176" name="Google Shape;176;p4"/>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4"/>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4"/>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4"/>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4"/>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1" name="Google Shape;181;p4"/>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82" name="Google Shape;182;p4"/>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83" name="Google Shape;183;p4"/>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84" name="Google Shape;184;p4"/>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85" name="Google Shape;185;p4"/>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186" name="Google Shape;186;p4"/>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87" name="Google Shape;187;p4"/>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188" name="Google Shape;188;p4"/>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89" name="Google Shape;189;p4"/>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190" name="Google Shape;190;p4"/>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A cartoon character in a space scene&#10;&#10;Description automatically generated" id="196" name="Google Shape;196;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7" name="Google Shape;197;p5"/>
          <p:cNvSpPr/>
          <p:nvPr/>
        </p:nvSpPr>
        <p:spPr>
          <a:xfrm>
            <a:off x="4521477" y="5114357"/>
            <a:ext cx="701481" cy="583202"/>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8" name="Google Shape;198;p5"/>
          <p:cNvPicPr preferRelativeResize="0"/>
          <p:nvPr/>
        </p:nvPicPr>
        <p:blipFill rotWithShape="1">
          <a:blip r:embed="rId4">
            <a:alphaModFix/>
          </a:blip>
          <a:srcRect b="0" l="0" r="0" t="0"/>
          <a:stretch/>
        </p:blipFill>
        <p:spPr>
          <a:xfrm flipH="1">
            <a:off x="4709367" y="1340133"/>
            <a:ext cx="325702" cy="4177733"/>
          </a:xfrm>
          <a:prstGeom prst="rect">
            <a:avLst/>
          </a:prstGeom>
          <a:noFill/>
          <a:ln>
            <a:noFill/>
          </a:ln>
        </p:spPr>
      </p:pic>
      <p:sp>
        <p:nvSpPr>
          <p:cNvPr id="199" name="Google Shape;199;p5"/>
          <p:cNvSpPr/>
          <p:nvPr/>
        </p:nvSpPr>
        <p:spPr>
          <a:xfrm>
            <a:off x="2655626" y="3599865"/>
            <a:ext cx="777881" cy="88679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00" name="Google Shape;200;p5"/>
          <p:cNvSpPr/>
          <p:nvPr/>
        </p:nvSpPr>
        <p:spPr>
          <a:xfrm rot="-5400000">
            <a:off x="5713979" y="2472594"/>
            <a:ext cx="427541" cy="22722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1" name="Google Shape;201;p5"/>
          <p:cNvCxnSpPr/>
          <p:nvPr/>
        </p:nvCxnSpPr>
        <p:spPr>
          <a:xfrm flipH="1">
            <a:off x="3038046" y="2170538"/>
            <a:ext cx="1" cy="1539619"/>
          </a:xfrm>
          <a:prstGeom prst="straightConnector1">
            <a:avLst/>
          </a:prstGeom>
          <a:noFill/>
          <a:ln cap="flat" cmpd="sng" w="38100">
            <a:solidFill>
              <a:srgbClr val="0C0C0C"/>
            </a:solidFill>
            <a:prstDash val="solid"/>
            <a:miter lim="800000"/>
            <a:headEnd len="sm" w="sm" type="none"/>
            <a:tailEnd len="sm" w="sm" type="none"/>
          </a:ln>
        </p:spPr>
      </p:cxnSp>
      <p:sp>
        <p:nvSpPr>
          <p:cNvPr id="202" name="Google Shape;202;p5"/>
          <p:cNvSpPr txBox="1"/>
          <p:nvPr/>
        </p:nvSpPr>
        <p:spPr>
          <a:xfrm>
            <a:off x="5325367" y="5152042"/>
            <a:ext cx="2160656" cy="507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Counterweights</a:t>
            </a:r>
            <a:endParaRPr/>
          </a:p>
        </p:txBody>
      </p:sp>
      <p:sp>
        <p:nvSpPr>
          <p:cNvPr id="203" name="Google Shape;203;p5"/>
          <p:cNvSpPr/>
          <p:nvPr/>
        </p:nvSpPr>
        <p:spPr>
          <a:xfrm>
            <a:off x="5517369" y="3623543"/>
            <a:ext cx="382420" cy="36589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04" name="Google Shape;204;p5"/>
          <p:cNvCxnSpPr/>
          <p:nvPr/>
        </p:nvCxnSpPr>
        <p:spPr>
          <a:xfrm flipH="1">
            <a:off x="5703776" y="2170538"/>
            <a:ext cx="1" cy="1539619"/>
          </a:xfrm>
          <a:prstGeom prst="straightConnector1">
            <a:avLst/>
          </a:prstGeom>
          <a:noFill/>
          <a:ln cap="flat" cmpd="sng" w="38100">
            <a:solidFill>
              <a:srgbClr val="0C0C0C"/>
            </a:solidFill>
            <a:prstDash val="solid"/>
            <a:miter lim="800000"/>
            <a:headEnd len="sm" w="sm" type="none"/>
            <a:tailEnd len="sm" w="sm" type="none"/>
          </a:ln>
        </p:spPr>
      </p:cxnSp>
      <p:pic>
        <p:nvPicPr>
          <p:cNvPr id="205" name="Google Shape;205;p5"/>
          <p:cNvPicPr preferRelativeResize="0"/>
          <p:nvPr/>
        </p:nvPicPr>
        <p:blipFill rotWithShape="1">
          <a:blip r:embed="rId5">
            <a:alphaModFix/>
          </a:blip>
          <a:srcRect b="0" l="0" r="0" t="0"/>
          <a:stretch/>
        </p:blipFill>
        <p:spPr>
          <a:xfrm rot="-5400000">
            <a:off x="4215953" y="758135"/>
            <a:ext cx="322957" cy="2964771"/>
          </a:xfrm>
          <a:prstGeom prst="rect">
            <a:avLst/>
          </a:prstGeom>
          <a:noFill/>
          <a:ln>
            <a:noFill/>
          </a:ln>
        </p:spPr>
      </p:pic>
      <p:sp>
        <p:nvSpPr>
          <p:cNvPr id="206" name="Google Shape;206;p5"/>
          <p:cNvSpPr/>
          <p:nvPr/>
        </p:nvSpPr>
        <p:spPr>
          <a:xfrm rot="-5400000">
            <a:off x="5500866" y="4075154"/>
            <a:ext cx="405819" cy="336577"/>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5"/>
          <p:cNvSpPr/>
          <p:nvPr/>
        </p:nvSpPr>
        <p:spPr>
          <a:xfrm rot="5400000">
            <a:off x="2525642" y="2891245"/>
            <a:ext cx="507103" cy="271849"/>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5"/>
          <p:cNvSpPr txBox="1"/>
          <p:nvPr/>
        </p:nvSpPr>
        <p:spPr>
          <a:xfrm>
            <a:off x="5911462" y="2324513"/>
            <a:ext cx="1154547" cy="4062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
        <p:nvSpPr>
          <p:cNvPr id="209" name="Google Shape;209;p5"/>
          <p:cNvSpPr txBox="1"/>
          <p:nvPr/>
        </p:nvSpPr>
        <p:spPr>
          <a:xfrm>
            <a:off x="2350715" y="3232876"/>
            <a:ext cx="636713" cy="4062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10" name="Google Shape;210;p5"/>
          <p:cNvSpPr/>
          <p:nvPr/>
        </p:nvSpPr>
        <p:spPr>
          <a:xfrm>
            <a:off x="579155" y="484976"/>
            <a:ext cx="8911829" cy="593185"/>
          </a:xfrm>
          <a:prstGeom prst="wedgeRoundRectCallout">
            <a:avLst>
              <a:gd fmla="val 41302" name="adj1"/>
              <a:gd fmla="val 395762"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Complex machines can become very effective with hydraulics.</a:t>
            </a:r>
            <a:endParaRPr sz="1800">
              <a:solidFill>
                <a:schemeClr val="dk1"/>
              </a:solidFill>
              <a:latin typeface="Calibri"/>
              <a:ea typeface="Calibri"/>
              <a:cs typeface="Calibri"/>
              <a:sym typeface="Calibri"/>
            </a:endParaRPr>
          </a:p>
        </p:txBody>
      </p:sp>
      <p:sp>
        <p:nvSpPr>
          <p:cNvPr id="211" name="Google Shape;211;p5"/>
          <p:cNvSpPr txBox="1"/>
          <p:nvPr/>
        </p:nvSpPr>
        <p:spPr>
          <a:xfrm>
            <a:off x="5733656" y="3920438"/>
            <a:ext cx="1154547" cy="4062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grpSp>
        <p:nvGrpSpPr>
          <p:cNvPr id="212" name="Google Shape;212;p5"/>
          <p:cNvGrpSpPr/>
          <p:nvPr/>
        </p:nvGrpSpPr>
        <p:grpSpPr>
          <a:xfrm flipH="1">
            <a:off x="3903352" y="2280118"/>
            <a:ext cx="1097386" cy="1628999"/>
            <a:chOff x="4354750" y="667644"/>
            <a:chExt cx="1290347" cy="2762962"/>
          </a:xfrm>
        </p:grpSpPr>
        <p:sp>
          <p:nvSpPr>
            <p:cNvPr id="213" name="Google Shape;213;p5"/>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4" name="Google Shape;214;p5"/>
            <p:cNvGrpSpPr/>
            <p:nvPr/>
          </p:nvGrpSpPr>
          <p:grpSpPr>
            <a:xfrm flipH="1" rot="6792692">
              <a:off x="4046672" y="1894981"/>
              <a:ext cx="1945016" cy="332831"/>
              <a:chOff x="3278466" y="4732878"/>
              <a:chExt cx="3457703" cy="596211"/>
            </a:xfrm>
          </p:grpSpPr>
          <p:sp>
            <p:nvSpPr>
              <p:cNvPr id="215" name="Google Shape;215;p5"/>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16" name="Google Shape;216;p5"/>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5"/>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6"/>
          <p:cNvSpPr txBox="1"/>
          <p:nvPr/>
        </p:nvSpPr>
        <p:spPr>
          <a:xfrm>
            <a:off x="0" y="0"/>
            <a:ext cx="589058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Hydro-Bot Kit Components</a:t>
            </a:r>
            <a:endParaRPr/>
          </a:p>
        </p:txBody>
      </p:sp>
      <p:pic>
        <p:nvPicPr>
          <p:cNvPr descr="A cartoon of a alien&#10;&#10;Description automatically generated" id="224" name="Google Shape;224;p6"/>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A screenshot of a video game&#10;&#10;Description automatically generated" id="230" name="Google Shape;230;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1" name="Google Shape;231;p7"/>
          <p:cNvSpPr/>
          <p:nvPr/>
        </p:nvSpPr>
        <p:spPr>
          <a:xfrm>
            <a:off x="3111415" y="466405"/>
            <a:ext cx="8745100" cy="834621"/>
          </a:xfrm>
          <a:prstGeom prst="wedgeRoundRectCallout">
            <a:avLst>
              <a:gd fmla="val -56833" name="adj1"/>
              <a:gd fmla="val 104124" name="adj2"/>
              <a:gd fmla="val 16667" name="adj3"/>
            </a:avLst>
          </a:prstGeom>
          <a:solidFill>
            <a:schemeClr val="accen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2" name="Google Shape;232;p7"/>
          <p:cNvPicPr preferRelativeResize="0"/>
          <p:nvPr/>
        </p:nvPicPr>
        <p:blipFill rotWithShape="1">
          <a:blip r:embed="rId4">
            <a:alphaModFix/>
          </a:blip>
          <a:srcRect b="0" l="0" r="0" t="0"/>
          <a:stretch/>
        </p:blipFill>
        <p:spPr>
          <a:xfrm rot="598297">
            <a:off x="4325531" y="1834118"/>
            <a:ext cx="5437302" cy="4809921"/>
          </a:xfrm>
          <a:prstGeom prst="rect">
            <a:avLst/>
          </a:prstGeom>
          <a:noFill/>
          <a:ln>
            <a:noFill/>
          </a:ln>
        </p:spPr>
      </p:pic>
      <p:sp>
        <p:nvSpPr>
          <p:cNvPr id="233" name="Google Shape;233;p7"/>
          <p:cNvSpPr txBox="1"/>
          <p:nvPr/>
        </p:nvSpPr>
        <p:spPr>
          <a:xfrm>
            <a:off x="3332344" y="521638"/>
            <a:ext cx="830913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The PhyzAI.com website has all the information, rules, and training lessons you need.</a:t>
            </a:r>
            <a:br>
              <a:rPr b="1" lang="en-US" sz="1800">
                <a:solidFill>
                  <a:schemeClr val="lt1"/>
                </a:solidFill>
                <a:latin typeface="Calibri"/>
                <a:ea typeface="Calibri"/>
                <a:cs typeface="Calibri"/>
                <a:sym typeface="Calibri"/>
              </a:rPr>
            </a:br>
            <a:r>
              <a:rPr b="1" lang="en-US" sz="1800">
                <a:solidFill>
                  <a:schemeClr val="lt1"/>
                </a:solidFill>
                <a:latin typeface="Calibri"/>
                <a:ea typeface="Calibri"/>
                <a:cs typeface="Calibri"/>
                <a:sym typeface="Calibri"/>
              </a:rPr>
              <a:t>Plus, there are full download plans to make your own kits.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descr="A cartoon of a space scene&#10;&#10;Description automatically generated with medium confidence" id="238" name="Google Shape;238;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9" name="Google Shape;239;p8"/>
          <p:cNvSpPr/>
          <p:nvPr/>
        </p:nvSpPr>
        <p:spPr>
          <a:xfrm>
            <a:off x="4510631" y="263887"/>
            <a:ext cx="6982289" cy="1448642"/>
          </a:xfrm>
          <a:prstGeom prst="wedgeRectCallout">
            <a:avLst>
              <a:gd fmla="val 38582" name="adj1"/>
              <a:gd fmla="val 280671" name="adj2"/>
            </a:avLst>
          </a:prstGeom>
          <a:solidFill>
            <a:schemeClr val="accen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8"/>
          <p:cNvSpPr txBox="1"/>
          <p:nvPr/>
        </p:nvSpPr>
        <p:spPr>
          <a:xfrm>
            <a:off x="4747226" y="356708"/>
            <a:ext cx="698228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The cylinders and pistons combine to give you direct mechanical force</a:t>
            </a:r>
            <a:endParaRPr/>
          </a:p>
        </p:txBody>
      </p:sp>
      <p:cxnSp>
        <p:nvCxnSpPr>
          <p:cNvPr id="241" name="Google Shape;241;p8"/>
          <p:cNvCxnSpPr/>
          <p:nvPr/>
        </p:nvCxnSpPr>
        <p:spPr>
          <a:xfrm>
            <a:off x="4959035" y="1868506"/>
            <a:ext cx="3459892" cy="1837038"/>
          </a:xfrm>
          <a:prstGeom prst="straightConnector1">
            <a:avLst/>
          </a:prstGeom>
          <a:noFill/>
          <a:ln cap="flat" cmpd="sng" w="76200">
            <a:solidFill>
              <a:schemeClr val="dk1"/>
            </a:solidFill>
            <a:prstDash val="solid"/>
            <a:miter lim="800000"/>
            <a:headEnd len="sm" w="sm" type="none"/>
            <a:tailEnd len="sm" w="sm" type="none"/>
          </a:ln>
        </p:spPr>
      </p:cxnSp>
      <p:cxnSp>
        <p:nvCxnSpPr>
          <p:cNvPr id="242" name="Google Shape;242;p8"/>
          <p:cNvCxnSpPr/>
          <p:nvPr/>
        </p:nvCxnSpPr>
        <p:spPr>
          <a:xfrm flipH="1">
            <a:off x="6316264" y="3650855"/>
            <a:ext cx="2092411" cy="2751438"/>
          </a:xfrm>
          <a:prstGeom prst="straightConnector1">
            <a:avLst/>
          </a:prstGeom>
          <a:noFill/>
          <a:ln cap="flat" cmpd="sng" w="76200">
            <a:solidFill>
              <a:schemeClr val="dk1"/>
            </a:solidFill>
            <a:prstDash val="solid"/>
            <a:miter lim="800000"/>
            <a:headEnd len="sm" w="sm" type="none"/>
            <a:tailEnd len="sm" w="sm" type="none"/>
          </a:ln>
        </p:spPr>
      </p:cxnSp>
      <p:sp>
        <p:nvSpPr>
          <p:cNvPr id="243" name="Google Shape;243;p8"/>
          <p:cNvSpPr/>
          <p:nvPr/>
        </p:nvSpPr>
        <p:spPr>
          <a:xfrm rot="-1477255">
            <a:off x="5830232" y="2736455"/>
            <a:ext cx="238897" cy="125215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8"/>
          <p:cNvSpPr/>
          <p:nvPr/>
        </p:nvSpPr>
        <p:spPr>
          <a:xfrm rot="-1477255">
            <a:off x="6176220" y="3241865"/>
            <a:ext cx="181232" cy="1631092"/>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5" name="Google Shape;245;p8"/>
          <p:cNvCxnSpPr>
            <a:endCxn id="243" idx="0"/>
          </p:cNvCxnSpPr>
          <p:nvPr/>
        </p:nvCxnSpPr>
        <p:spPr>
          <a:xfrm>
            <a:off x="5261950" y="1960575"/>
            <a:ext cx="426900" cy="832800"/>
          </a:xfrm>
          <a:prstGeom prst="straightConnector1">
            <a:avLst/>
          </a:prstGeom>
          <a:noFill/>
          <a:ln cap="flat" cmpd="sng" w="76200">
            <a:solidFill>
              <a:srgbClr val="2E75B5"/>
            </a:solidFill>
            <a:prstDash val="solid"/>
            <a:miter lim="800000"/>
            <a:headEnd len="sm" w="sm" type="none"/>
            <a:tailEnd len="sm" w="sm" type="none"/>
          </a:ln>
        </p:spPr>
      </p:cxnSp>
      <p:cxnSp>
        <p:nvCxnSpPr>
          <p:cNvPr id="246" name="Google Shape;246;p8"/>
          <p:cNvCxnSpPr>
            <a:stCxn id="244" idx="2"/>
          </p:cNvCxnSpPr>
          <p:nvPr/>
        </p:nvCxnSpPr>
        <p:spPr>
          <a:xfrm>
            <a:off x="6606603" y="4798811"/>
            <a:ext cx="409800" cy="787800"/>
          </a:xfrm>
          <a:prstGeom prst="straightConnector1">
            <a:avLst/>
          </a:prstGeom>
          <a:noFill/>
          <a:ln cap="flat" cmpd="sng" w="76200">
            <a:solidFill>
              <a:schemeClr val="dk1"/>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A cartoon of a alien&#10;&#10;Description automatically generated" id="251" name="Google Shape;251;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2" name="Google Shape;252;p9"/>
          <p:cNvSpPr/>
          <p:nvPr/>
        </p:nvSpPr>
        <p:spPr>
          <a:xfrm>
            <a:off x="506627" y="3006811"/>
            <a:ext cx="3649362" cy="642551"/>
          </a:xfrm>
          <a:prstGeom prst="rect">
            <a:avLst/>
          </a:prstGeom>
          <a:solidFill>
            <a:srgbClr val="C0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9"/>
          <p:cNvSpPr/>
          <p:nvPr/>
        </p:nvSpPr>
        <p:spPr>
          <a:xfrm>
            <a:off x="1556951" y="3675200"/>
            <a:ext cx="1449860" cy="2158314"/>
          </a:xfrm>
          <a:prstGeom prst="upDownArrow">
            <a:avLst>
              <a:gd fmla="val 50000" name="adj1"/>
              <a:gd fmla="val 50000" name="adj2"/>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9"/>
          <p:cNvSpPr/>
          <p:nvPr/>
        </p:nvSpPr>
        <p:spPr>
          <a:xfrm>
            <a:off x="1981201" y="2104770"/>
            <a:ext cx="683740" cy="897924"/>
          </a:xfrm>
          <a:prstGeom prst="up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9"/>
          <p:cNvSpPr txBox="1"/>
          <p:nvPr/>
        </p:nvSpPr>
        <p:spPr>
          <a:xfrm>
            <a:off x="209325" y="563825"/>
            <a:ext cx="5747700" cy="1231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lt1"/>
                </a:solidFill>
                <a:latin typeface="Calibri"/>
                <a:ea typeface="Calibri"/>
                <a:cs typeface="Calibri"/>
                <a:sym typeface="Calibri"/>
              </a:rPr>
              <a:t>It’s all about time</a:t>
            </a:r>
            <a:br>
              <a:rPr b="1" lang="en-US" sz="6600">
                <a:solidFill>
                  <a:schemeClr val="lt1"/>
                </a:solidFill>
                <a:latin typeface="Calibri"/>
                <a:ea typeface="Calibri"/>
                <a:cs typeface="Calibri"/>
                <a:sym typeface="Calibri"/>
              </a:rPr>
            </a:br>
            <a:r>
              <a:rPr b="1" lang="en-US" sz="2000">
                <a:solidFill>
                  <a:schemeClr val="lt1"/>
                </a:solidFill>
                <a:latin typeface="Calibri"/>
                <a:ea typeface="Calibri"/>
                <a:cs typeface="Calibri"/>
                <a:sym typeface="Calibri"/>
              </a:rPr>
              <a:t>Y</a:t>
            </a:r>
            <a:r>
              <a:rPr b="1" lang="en-US" sz="2000">
                <a:solidFill>
                  <a:schemeClr val="lt1"/>
                </a:solidFill>
                <a:latin typeface="Calibri"/>
                <a:ea typeface="Calibri"/>
                <a:cs typeface="Calibri"/>
                <a:sym typeface="Calibri"/>
              </a:rPr>
              <a:t>ou must keep the weight in the air for 30 seconds</a:t>
            </a:r>
            <a:endParaRPr/>
          </a:p>
        </p:txBody>
      </p:sp>
      <p:sp>
        <p:nvSpPr>
          <p:cNvPr id="256" name="Google Shape;256;p9"/>
          <p:cNvSpPr txBox="1"/>
          <p:nvPr/>
        </p:nvSpPr>
        <p:spPr>
          <a:xfrm>
            <a:off x="1252151" y="3028532"/>
            <a:ext cx="2388973"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30 Seconds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2013-11-01T03:24:03Z</dcterms:created>
  <dc:creator>Victor Ciccarelli</dc:creator>
</cp:coreProperties>
</file>